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8" r:id="rId3"/>
    <p:sldId id="276" r:id="rId4"/>
    <p:sldId id="267" r:id="rId5"/>
    <p:sldId id="269" r:id="rId6"/>
    <p:sldId id="273" r:id="rId7"/>
    <p:sldId id="263" r:id="rId8"/>
    <p:sldId id="275" r:id="rId9"/>
    <p:sldId id="264" r:id="rId10"/>
    <p:sldId id="271" r:id="rId11"/>
    <p:sldId id="272" r:id="rId12"/>
    <p:sldId id="277" r:id="rId13"/>
    <p:sldId id="260" r:id="rId14"/>
    <p:sldId id="270" r:id="rId15"/>
    <p:sldId id="26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469B-1C80-4409-AE59-63FFD804AE23}" type="datetimeFigureOut">
              <a:rPr lang="en-US" smtClean="0"/>
              <a:t>02/10/2022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1FB6-1BD3-4438-BB5B-848A48A91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08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469B-1C80-4409-AE59-63FFD804AE23}" type="datetimeFigureOut">
              <a:rPr lang="en-US" smtClean="0"/>
              <a:t>02/10/2022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1FB6-1BD3-4438-BB5B-848A48A91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1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469B-1C80-4409-AE59-63FFD804AE23}" type="datetimeFigureOut">
              <a:rPr lang="en-US" smtClean="0"/>
              <a:t>02/10/2022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1FB6-1BD3-4438-BB5B-848A48A91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66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469B-1C80-4409-AE59-63FFD804AE23}" type="datetimeFigureOut">
              <a:rPr lang="en-US" smtClean="0"/>
              <a:t>02/10/2022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1FB6-1BD3-4438-BB5B-848A48A91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3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469B-1C80-4409-AE59-63FFD804AE23}" type="datetimeFigureOut">
              <a:rPr lang="en-US" smtClean="0"/>
              <a:t>02/10/2022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1FB6-1BD3-4438-BB5B-848A48A91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1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469B-1C80-4409-AE59-63FFD804AE23}" type="datetimeFigureOut">
              <a:rPr lang="en-US" smtClean="0"/>
              <a:t>02/10/2022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1FB6-1BD3-4438-BB5B-848A48A91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469B-1C80-4409-AE59-63FFD804AE23}" type="datetimeFigureOut">
              <a:rPr lang="en-US" smtClean="0"/>
              <a:t>02/10/2022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1FB6-1BD3-4438-BB5B-848A48A91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47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469B-1C80-4409-AE59-63FFD804AE23}" type="datetimeFigureOut">
              <a:rPr lang="en-US" smtClean="0"/>
              <a:t>02/10/2022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1FB6-1BD3-4438-BB5B-848A48A91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0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469B-1C80-4409-AE59-63FFD804AE23}" type="datetimeFigureOut">
              <a:rPr lang="en-US" smtClean="0"/>
              <a:t>02/10/2022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1FB6-1BD3-4438-BB5B-848A48A91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72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469B-1C80-4409-AE59-63FFD804AE23}" type="datetimeFigureOut">
              <a:rPr lang="en-US" smtClean="0"/>
              <a:t>02/10/2022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1FB6-1BD3-4438-BB5B-848A48A91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469B-1C80-4409-AE59-63FFD804AE23}" type="datetimeFigureOut">
              <a:rPr lang="en-US" smtClean="0"/>
              <a:t>02/10/2022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1FB6-1BD3-4438-BB5B-848A48A91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7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D469B-1C80-4409-AE59-63FFD804AE23}" type="datetimeFigureOut">
              <a:rPr lang="en-US" smtClean="0"/>
              <a:t>02/10/2022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21FB6-1BD3-4438-BB5B-848A48A91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12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76" y="466344"/>
            <a:ext cx="12228576" cy="571061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9600" dirty="0" smtClean="0"/>
              <a:t> AN EXPERIENCE OF</a:t>
            </a:r>
          </a:p>
          <a:p>
            <a:pPr marL="0" indent="0" algn="ctr">
              <a:buNone/>
            </a:pPr>
            <a:r>
              <a:rPr lang="en-US" sz="9600" dirty="0" smtClean="0"/>
              <a:t> F.D FAN </a:t>
            </a:r>
          </a:p>
          <a:p>
            <a:pPr marL="0" indent="0" algn="ctr">
              <a:buNone/>
            </a:pPr>
            <a:r>
              <a:rPr lang="en-US" sz="9600" dirty="0" smtClean="0"/>
              <a:t>FABRICATION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87165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3675" y="323850"/>
            <a:ext cx="6724650" cy="62103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9427" y="3930977"/>
            <a:ext cx="122014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en-US" sz="2800" dirty="0" smtClean="0"/>
              <a:t>By simple distribution of blades over internal and external diameter the radius of the blades was not matching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800" dirty="0" smtClean="0"/>
              <a:t>The blades are not overlapping, indicating the mismatching blade profile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26720" y="1988820"/>
            <a:ext cx="525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60676" y="1036949"/>
            <a:ext cx="82955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ɸ 1725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18008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6191" y="0"/>
            <a:ext cx="74288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183" y="3463046"/>
            <a:ext cx="121628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en-US" sz="2800" dirty="0" smtClean="0"/>
              <a:t> The angle of the blade arc extended by 4 degrees to attain the required blade overlap, the arc length was matching but the height of the arc was still not matching to the original blade’s height.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800" dirty="0"/>
              <a:t> </a:t>
            </a:r>
            <a:r>
              <a:rPr lang="en-US" sz="2800" dirty="0" smtClean="0"/>
              <a:t>The formula of the arc height was </a:t>
            </a:r>
            <a:r>
              <a:rPr lang="en-US" sz="2800" dirty="0" err="1" smtClean="0"/>
              <a:t>appalied</a:t>
            </a:r>
            <a:r>
              <a:rPr lang="en-US" sz="2800" dirty="0" smtClean="0"/>
              <a:t> to get the desired arc height and it was right according to the original height of the blade.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800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0580" y="840790"/>
            <a:ext cx="20629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Radius 690mm</a:t>
            </a:r>
          </a:p>
          <a:p>
            <a:r>
              <a:rPr lang="en-US" dirty="0" smtClean="0"/>
              <a:t>Arc Length 513mm</a:t>
            </a:r>
          </a:p>
          <a:p>
            <a:r>
              <a:rPr lang="en-US" dirty="0" smtClean="0"/>
              <a:t>Arc Height 66mm</a:t>
            </a:r>
          </a:p>
          <a:p>
            <a:r>
              <a:rPr lang="en-US" dirty="0" smtClean="0"/>
              <a:t>Card length 490mm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6948" y="5684363"/>
            <a:ext cx="4326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 = C^2 + 4 H^2 / 8H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249212" y="763571"/>
            <a:ext cx="82955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ɸ 1725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61596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862" y="509048"/>
            <a:ext cx="8859379" cy="49031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3079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279" y="377073"/>
            <a:ext cx="10552522" cy="131361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COMPARISON:</a:t>
            </a:r>
            <a:endParaRPr lang="en-US" sz="36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392"/>
              </p:ext>
            </p:extLst>
          </p:nvPr>
        </p:nvGraphicFramePr>
        <p:xfrm>
          <a:off x="-28280" y="1734404"/>
          <a:ext cx="12220280" cy="5096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6744"/>
                <a:gridCol w="2797750"/>
                <a:gridCol w="2564601"/>
                <a:gridCol w="3151185"/>
              </a:tblGrid>
              <a:tr h="944752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2800" b="0" dirty="0" smtClean="0"/>
                        <a:t>DESCRIPTION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2800" b="0" dirty="0" smtClean="0"/>
                        <a:t>OLD</a:t>
                      </a:r>
                      <a:r>
                        <a:rPr lang="en-US" sz="2800" b="0" baseline="0" dirty="0" smtClean="0"/>
                        <a:t> FAN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2800" b="0" dirty="0" smtClean="0"/>
                        <a:t>NEW FAN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2800" b="0" dirty="0" smtClean="0"/>
                        <a:t>REMARKS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6375">
                <a:tc>
                  <a:txBody>
                    <a:bodyPr/>
                    <a:lstStyle/>
                    <a:p>
                      <a:r>
                        <a:rPr lang="en-US" sz="2800" b="0" dirty="0" smtClean="0"/>
                        <a:t>Power</a:t>
                      </a:r>
                      <a:r>
                        <a:rPr lang="en-US" sz="2800" b="0" baseline="0" dirty="0" smtClean="0"/>
                        <a:t> in amperes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110  Amp </a:t>
                      </a:r>
                    </a:p>
                    <a:p>
                      <a:pPr algn="ctr"/>
                      <a:r>
                        <a:rPr lang="en-US" sz="2800" b="0" dirty="0" smtClean="0"/>
                        <a:t> (132 kw)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210  / 190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/>
                        <a:t>2 x undesired bands in the ducting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630">
                <a:tc>
                  <a:txBody>
                    <a:bodyPr/>
                    <a:lstStyle/>
                    <a:p>
                      <a:r>
                        <a:rPr lang="en-US" sz="2800" b="0" dirty="0" smtClean="0"/>
                        <a:t>Fan diameter in 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1725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638">
                <a:tc>
                  <a:txBody>
                    <a:bodyPr/>
                    <a:lstStyle/>
                    <a:p>
                      <a:r>
                        <a:rPr lang="en-US" sz="2800" b="0" dirty="0" smtClean="0"/>
                        <a:t>Fan rpm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1150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960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753">
                <a:tc>
                  <a:txBody>
                    <a:bodyPr/>
                    <a:lstStyle/>
                    <a:p>
                      <a:r>
                        <a:rPr lang="en-US" sz="2800" b="0" dirty="0" smtClean="0"/>
                        <a:t>Frequency in hertz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38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47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7986">
                <a:tc>
                  <a:txBody>
                    <a:bodyPr/>
                    <a:lstStyle/>
                    <a:p>
                      <a:r>
                        <a:rPr lang="en-US" sz="2800" b="0" dirty="0" smtClean="0"/>
                        <a:t>Quantity</a:t>
                      </a:r>
                      <a:r>
                        <a:rPr lang="en-US" sz="2800" b="0" baseline="0" dirty="0" smtClean="0"/>
                        <a:t> of air in M</a:t>
                      </a:r>
                      <a:r>
                        <a:rPr lang="en-US" sz="2800" b="1" baseline="30000" dirty="0" smtClean="0"/>
                        <a:t>3</a:t>
                      </a:r>
                      <a:r>
                        <a:rPr lang="en-US" sz="2800" b="0" baseline="0" dirty="0" smtClean="0"/>
                        <a:t>/m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1453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1615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671">
                <a:tc>
                  <a:txBody>
                    <a:bodyPr/>
                    <a:lstStyle/>
                    <a:p>
                      <a:r>
                        <a:rPr lang="en-US" sz="2800" b="0" dirty="0" smtClean="0"/>
                        <a:t>Shaft diameter mm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125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125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43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86" y="377071"/>
            <a:ext cx="10514814" cy="131361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LEARNINGS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2800" dirty="0" smtClean="0"/>
              <a:t>Copying means not only the summitry of the shape, it contains the complete resemblance of </a:t>
            </a:r>
            <a:r>
              <a:rPr lang="en-US" sz="2800" smtClean="0"/>
              <a:t>the theoretical </a:t>
            </a:r>
            <a:r>
              <a:rPr lang="en-US" sz="2800" dirty="0" smtClean="0"/>
              <a:t>aspects, </a:t>
            </a:r>
            <a:r>
              <a:rPr lang="en-US" sz="2800" dirty="0"/>
              <a:t>design </a:t>
            </a:r>
            <a:r>
              <a:rPr lang="en-US" sz="2800" dirty="0" smtClean="0"/>
              <a:t>and performance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384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en-US" sz="15000" b="1" dirty="0" smtClean="0"/>
              <a:t>QUESTIONS?</a:t>
            </a:r>
            <a:endParaRPr lang="en-US" sz="15000" b="1" dirty="0"/>
          </a:p>
        </p:txBody>
      </p:sp>
    </p:spTree>
    <p:extLst>
      <p:ext uri="{BB962C8B-B14F-4D97-AF65-F5344CB8AC3E}">
        <p14:creationId xmlns:p14="http://schemas.microsoft.com/office/powerpoint/2010/main" val="106448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132" y="348793"/>
            <a:ext cx="10533668" cy="13418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SEQUENCE OF THE PRESENTATION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0688"/>
            <a:ext cx="12173932" cy="5167311"/>
          </a:xfrm>
        </p:spPr>
        <p:txBody>
          <a:bodyPr/>
          <a:lstStyle/>
          <a:p>
            <a:r>
              <a:rPr lang="en-US" dirty="0" smtClean="0"/>
              <a:t>Ground of the FD fan replacement</a:t>
            </a:r>
          </a:p>
          <a:p>
            <a:r>
              <a:rPr lang="en-US" dirty="0"/>
              <a:t> T</a:t>
            </a:r>
            <a:r>
              <a:rPr lang="en-US" dirty="0" smtClean="0"/>
              <a:t>heoretical weighting of the fan</a:t>
            </a:r>
          </a:p>
          <a:p>
            <a:r>
              <a:rPr lang="en-US" dirty="0" smtClean="0"/>
              <a:t>Requirement of the air volume for combustion</a:t>
            </a:r>
          </a:p>
          <a:p>
            <a:r>
              <a:rPr lang="en-US" dirty="0" smtClean="0"/>
              <a:t>Power consumption of the fan</a:t>
            </a:r>
          </a:p>
          <a:p>
            <a:r>
              <a:rPr lang="en-US" dirty="0" smtClean="0"/>
              <a:t>Hurdles in fan fabrication</a:t>
            </a:r>
          </a:p>
          <a:p>
            <a:r>
              <a:rPr lang="en-US" dirty="0" smtClean="0"/>
              <a:t>Performance of the fan</a:t>
            </a:r>
          </a:p>
          <a:p>
            <a:r>
              <a:rPr lang="en-US" dirty="0" smtClean="0"/>
              <a:t>Learning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256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278" y="329939"/>
            <a:ext cx="10552522" cy="136075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BOILERS UPGRADATION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19372"/>
            <a:ext cx="12192000" cy="503862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To meet the power requirements of the plant, 2 X Boilers of 35T/h</a:t>
            </a:r>
            <a:r>
              <a:rPr lang="en-US" dirty="0"/>
              <a:t> </a:t>
            </a:r>
            <a:r>
              <a:rPr lang="en-US" dirty="0" smtClean="0"/>
              <a:t>were 	upgraded to 45 T/h steam generation capacity. Capacity of boiler No: 1 FD 	fan was optimized by putting a new fan, whereas F.D fan of the boiler No:2 	remains same, which gave problem to meet boiler’s enhanced capacity. The 	decision of replacement of the under capacity F.D fan was </a:t>
            </a:r>
            <a:r>
              <a:rPr lang="en-US" dirty="0" smtClean="0"/>
              <a:t>taken to cope the 	desired boiler capacity.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48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499" y="377072"/>
            <a:ext cx="10967301" cy="1313616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BOILER UP GRADATION STATUS of BOILER No: 2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295013"/>
              </p:ext>
            </p:extLst>
          </p:nvPr>
        </p:nvGraphicFramePr>
        <p:xfrm>
          <a:off x="0" y="1600201"/>
          <a:ext cx="12192003" cy="5102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352"/>
                <a:gridCol w="4917649"/>
                <a:gridCol w="3048001"/>
                <a:gridCol w="3048001"/>
              </a:tblGrid>
              <a:tr h="11884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S.NO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Before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After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803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Heating</a:t>
                      </a:r>
                      <a:r>
                        <a:rPr lang="en-US" sz="2400" b="0" baseline="0" dirty="0" smtClean="0"/>
                        <a:t> surface in M²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947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1600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414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2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I.D Fan capacity</a:t>
                      </a:r>
                      <a:r>
                        <a:rPr lang="en-US" sz="2400" b="0" baseline="0" dirty="0" smtClean="0"/>
                        <a:t> M</a:t>
                      </a:r>
                      <a:r>
                        <a:rPr lang="en-US" sz="2400" b="0" baseline="30000" dirty="0" smtClean="0"/>
                        <a:t>3</a:t>
                      </a:r>
                      <a:r>
                        <a:rPr lang="en-US" sz="2400" b="0" baseline="0" dirty="0" smtClean="0"/>
                        <a:t>/min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2520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3980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971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</a:rPr>
                        <a:t>F.D Fan capacity </a:t>
                      </a: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</a:rPr>
                        <a:t>M</a:t>
                      </a:r>
                      <a:r>
                        <a:rPr lang="en-US" sz="2400" b="1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</a:rPr>
                        <a:t>/min</a:t>
                      </a:r>
                      <a:endParaRPr lang="en-US" sz="24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</a:rPr>
                        <a:t>1300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</a:rPr>
                        <a:t>1300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51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4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Secondary Fan capacity </a:t>
                      </a:r>
                      <a:r>
                        <a:rPr lang="en-US" sz="2400" b="0" baseline="0" dirty="0" smtClean="0"/>
                        <a:t>M</a:t>
                      </a:r>
                      <a:r>
                        <a:rPr lang="en-US" sz="2400" b="0" baseline="30000" dirty="0" smtClean="0"/>
                        <a:t>3</a:t>
                      </a:r>
                      <a:r>
                        <a:rPr lang="en-US" sz="2400" b="0" baseline="0" dirty="0" smtClean="0"/>
                        <a:t>/ min</a:t>
                      </a:r>
                      <a:endParaRPr lang="en-US" sz="24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570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825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16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278" y="377072"/>
            <a:ext cx="10552522" cy="131361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GROUNDS OF THE DECISION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7708" y="1819373"/>
            <a:ext cx="12229707" cy="5038626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2800" dirty="0"/>
          </a:p>
          <a:p>
            <a:pPr lvl="2"/>
            <a:r>
              <a:rPr lang="en-US" sz="2800" dirty="0" smtClean="0"/>
              <a:t>Up </a:t>
            </a:r>
            <a:r>
              <a:rPr lang="en-US" sz="2800" dirty="0"/>
              <a:t>graded boiler (35T/h to </a:t>
            </a:r>
            <a:r>
              <a:rPr lang="en-US" sz="2800" dirty="0" smtClean="0"/>
              <a:t>45/T/h</a:t>
            </a:r>
            <a:r>
              <a:rPr lang="en-US" sz="2800" dirty="0"/>
              <a:t>) was not meeting the desired </a:t>
            </a:r>
            <a:r>
              <a:rPr lang="en-US" sz="2800" dirty="0" smtClean="0"/>
              <a:t>MCR</a:t>
            </a:r>
          </a:p>
          <a:p>
            <a:pPr lvl="2"/>
            <a:r>
              <a:rPr lang="en-US" sz="2800" dirty="0"/>
              <a:t> Damping of bagasse in the furnace due to FD fan </a:t>
            </a:r>
            <a:r>
              <a:rPr lang="en-US" sz="2800" dirty="0" smtClean="0"/>
              <a:t>limitations</a:t>
            </a:r>
            <a:endParaRPr lang="en-US" sz="2800" dirty="0"/>
          </a:p>
          <a:p>
            <a:pPr lvl="2"/>
            <a:r>
              <a:rPr lang="en-US" sz="2800" dirty="0"/>
              <a:t> F.D fan was operated at maximum </a:t>
            </a:r>
            <a:r>
              <a:rPr lang="en-US" sz="2800" dirty="0" smtClean="0"/>
              <a:t>designed rpm, </a:t>
            </a:r>
            <a:r>
              <a:rPr lang="en-US" sz="2800" dirty="0"/>
              <a:t>attaining only 37 Hertz frequency</a:t>
            </a:r>
          </a:p>
          <a:p>
            <a:pPr lvl="2"/>
            <a:r>
              <a:rPr lang="en-US" sz="2800" dirty="0"/>
              <a:t> The Fan blades were badly corroded.</a:t>
            </a:r>
          </a:p>
          <a:p>
            <a:pPr lvl="2"/>
            <a:r>
              <a:rPr lang="en-US" sz="2800" dirty="0"/>
              <a:t> The fan was not identical to the </a:t>
            </a:r>
            <a:r>
              <a:rPr lang="en-US" sz="2800" dirty="0" smtClean="0"/>
              <a:t>F.D fan of the same </a:t>
            </a:r>
            <a:r>
              <a:rPr lang="en-US" sz="2800" dirty="0"/>
              <a:t>capacity </a:t>
            </a:r>
            <a:r>
              <a:rPr lang="en-US" sz="2800" dirty="0" smtClean="0"/>
              <a:t>boiler</a:t>
            </a:r>
            <a:r>
              <a:rPr lang="en-US" sz="2800" dirty="0"/>
              <a:t>.</a:t>
            </a:r>
            <a:endParaRPr lang="en-US" sz="2800" dirty="0" smtClean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i="1" dirty="0" smtClean="0"/>
              <a:t>	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5292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144" y="386498"/>
            <a:ext cx="10599656" cy="1304189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OXYGEN REQUIRED FOR BURNING OF BAGASSE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7707" y="1847654"/>
            <a:ext cx="12229707" cy="5010345"/>
          </a:xfrm>
        </p:spPr>
        <p:txBody>
          <a:bodyPr>
            <a:normAutofit/>
          </a:bodyPr>
          <a:lstStyle/>
          <a:p>
            <a:pPr lvl="2"/>
            <a:endParaRPr lang="en-US" sz="2800" dirty="0" smtClean="0"/>
          </a:p>
          <a:p>
            <a:pPr lvl="2"/>
            <a:r>
              <a:rPr lang="en-US" sz="2800" dirty="0" smtClean="0"/>
              <a:t>Air </a:t>
            </a:r>
            <a:r>
              <a:rPr lang="en-US" sz="2800" dirty="0"/>
              <a:t>required to burn 1 kg bagasse is 4.45 M</a:t>
            </a:r>
            <a:r>
              <a:rPr lang="en-US" sz="2800" baseline="30000" dirty="0"/>
              <a:t>3</a:t>
            </a:r>
            <a:r>
              <a:rPr lang="en-US" sz="2800" dirty="0" smtClean="0"/>
              <a:t>                </a:t>
            </a:r>
            <a:endParaRPr lang="en-US" sz="2800" dirty="0"/>
          </a:p>
          <a:p>
            <a:pPr lvl="2"/>
            <a:r>
              <a:rPr lang="en-US" sz="2800" dirty="0"/>
              <a:t>For </a:t>
            </a:r>
            <a:r>
              <a:rPr lang="en-US" sz="2800" dirty="0" smtClean="0"/>
              <a:t>45 </a:t>
            </a:r>
            <a:r>
              <a:rPr lang="en-US" sz="2800" dirty="0"/>
              <a:t>T/h boiler bagasse consumption per hour is </a:t>
            </a:r>
            <a:r>
              <a:rPr lang="en-US" sz="2800" dirty="0" smtClean="0"/>
              <a:t>approximately 22 </a:t>
            </a:r>
            <a:r>
              <a:rPr lang="en-US" sz="2800" dirty="0"/>
              <a:t>T/h </a:t>
            </a:r>
            <a:r>
              <a:rPr lang="en-US" sz="2800" dirty="0" smtClean="0"/>
              <a:t>and the air required for combustion of bagasse is 1600 M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/min by volume.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4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559" y="348793"/>
            <a:ext cx="10524241" cy="13418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AFFINITY LAW FOR THE FAN’S DIAMETER STATES THAT: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427" y="1677972"/>
            <a:ext cx="12201427" cy="518002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Q1 / Q2		=	D1 / D2</a:t>
            </a:r>
          </a:p>
          <a:p>
            <a:pPr marL="0" indent="0">
              <a:buNone/>
            </a:pPr>
            <a:r>
              <a:rPr lang="en-US" dirty="0" smtClean="0"/>
              <a:t>	1300 / 1600  	= 	1400 / D2</a:t>
            </a:r>
          </a:p>
          <a:p>
            <a:pPr marL="0" indent="0">
              <a:buNone/>
            </a:pPr>
            <a:r>
              <a:rPr lang="en-US" dirty="0" smtClean="0"/>
              <a:t>	D2 	     		= 	  1725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85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86" y="377072"/>
            <a:ext cx="10514814" cy="1313616"/>
          </a:xfrm>
        </p:spPr>
        <p:txBody>
          <a:bodyPr>
            <a:normAutofit/>
          </a:bodyPr>
          <a:lstStyle/>
          <a:p>
            <a:pPr marL="0" indent="0"/>
            <a:r>
              <a:rPr lang="en-US" sz="3600" b="1" dirty="0" smtClean="0"/>
              <a:t>AFFINITY LAW OF FAN’S POWER STATES THAT: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7707" y="1838227"/>
            <a:ext cx="12229707" cy="501977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P1 / P2 	 = 	(D1 / D2)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110 / P2 </a:t>
            </a:r>
            <a:r>
              <a:rPr lang="en-US" dirty="0"/>
              <a:t>	</a:t>
            </a:r>
            <a:r>
              <a:rPr lang="en-US" dirty="0" smtClean="0"/>
              <a:t>= 	(1400 / 1700)</a:t>
            </a:r>
            <a:r>
              <a:rPr lang="en-US" baseline="30000" dirty="0" smtClean="0"/>
              <a:t>3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P2	  	= 	200 amp: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14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5698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FABRICATION HURDULES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lvl="1"/>
            <a:r>
              <a:rPr lang="en-US" sz="2800" dirty="0" smtClean="0"/>
              <a:t> Marking of the fan </a:t>
            </a:r>
          </a:p>
          <a:p>
            <a:pPr lvl="1"/>
            <a:r>
              <a:rPr lang="en-US" sz="2800" dirty="0"/>
              <a:t> </a:t>
            </a:r>
            <a:r>
              <a:rPr lang="en-US" sz="2800" dirty="0" smtClean="0"/>
              <a:t>Fins curve not over lapped</a:t>
            </a:r>
          </a:p>
          <a:p>
            <a:pPr lvl="1"/>
            <a:r>
              <a:rPr lang="en-US" sz="2800" dirty="0"/>
              <a:t> </a:t>
            </a:r>
            <a:r>
              <a:rPr lang="en-US" sz="2800" dirty="0" smtClean="0"/>
              <a:t>Accuracy of the arc radius</a:t>
            </a:r>
          </a:p>
          <a:p>
            <a:pPr lvl="1"/>
            <a:r>
              <a:rPr lang="en-US" sz="2800" dirty="0"/>
              <a:t> </a:t>
            </a:r>
            <a:r>
              <a:rPr lang="en-US" sz="2800" dirty="0" smtClean="0"/>
              <a:t>Arc height justification</a:t>
            </a:r>
            <a:endParaRPr lang="en-US" sz="2800" dirty="0"/>
          </a:p>
          <a:p>
            <a:pPr lvl="1"/>
            <a:r>
              <a:rPr lang="en-US" sz="2800" dirty="0" smtClean="0"/>
              <a:t> Length of the card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320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3800</TotalTime>
  <Words>448</Words>
  <Application>Microsoft Office PowerPoint</Application>
  <PresentationFormat>Widescreen</PresentationFormat>
  <Paragraphs>105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SEQUENCE OF THE PRESENTATION</vt:lpstr>
      <vt:lpstr>BOILERS UPGRADATION </vt:lpstr>
      <vt:lpstr>BOILER UP GRADATION STATUS of BOILER No: 2</vt:lpstr>
      <vt:lpstr>GROUNDS OF THE DECISION </vt:lpstr>
      <vt:lpstr>OXYGEN REQUIRED FOR BURNING OF BAGASSE</vt:lpstr>
      <vt:lpstr>AFFINITY LAW FOR THE FAN’S DIAMETER STATES THAT:</vt:lpstr>
      <vt:lpstr>AFFINITY LAW OF FAN’S POWER STATES THAT:</vt:lpstr>
      <vt:lpstr>FABRICATION HURDULES </vt:lpstr>
      <vt:lpstr>PowerPoint Presentation</vt:lpstr>
      <vt:lpstr>PowerPoint Presentation</vt:lpstr>
      <vt:lpstr>PowerPoint Presentation</vt:lpstr>
      <vt:lpstr>COMPARISON:</vt:lpstr>
      <vt:lpstr>LEARNINGS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Rpm1 = 1450 rpm 2= 1750 cfm2= 10500 cfm1=? </dc:title>
  <dc:creator>user</dc:creator>
  <cp:lastModifiedBy>user</cp:lastModifiedBy>
  <cp:revision>212</cp:revision>
  <dcterms:created xsi:type="dcterms:W3CDTF">2022-08-07T09:19:28Z</dcterms:created>
  <dcterms:modified xsi:type="dcterms:W3CDTF">2022-10-02T13:12:54Z</dcterms:modified>
</cp:coreProperties>
</file>